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media/image54.jpg" ContentType="image/jpeg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5"/>
    <p:sldMasterId id="2147483760" r:id="rId6"/>
    <p:sldMasterId id="2147483773" r:id="rId7"/>
  </p:sldMasterIdLst>
  <p:notesMasterIdLst>
    <p:notesMasterId r:id="rId22"/>
  </p:notesMasterIdLst>
  <p:handoutMasterIdLst>
    <p:handoutMasterId r:id="rId23"/>
  </p:handoutMasterIdLst>
  <p:sldIdLst>
    <p:sldId id="301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1" r:id="rId16"/>
    <p:sldId id="312" r:id="rId17"/>
    <p:sldId id="313" r:id="rId18"/>
    <p:sldId id="310" r:id="rId19"/>
    <p:sldId id="314" r:id="rId20"/>
    <p:sldId id="324" r:id="rId21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  <p:embeddedFont>
      <p:font typeface="Nunito" pitchFamily="2" charset="0"/>
      <p:regular r:id="rId32"/>
      <p:bold r:id="rId33"/>
      <p:italic r:id="rId34"/>
      <p:boldItalic r:id="rId35"/>
    </p:embeddedFont>
    <p:embeddedFont>
      <p:font typeface="Nunito Light" pitchFamily="2" charset="0"/>
      <p:regular r:id="rId36"/>
      <p:italic r:id="rId37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C25"/>
    <a:srgbClr val="3C3C3C"/>
    <a:srgbClr val="DDEFF3"/>
    <a:srgbClr val="DDDDDD"/>
    <a:srgbClr val="F8F8F8"/>
    <a:srgbClr val="009CAB"/>
    <a:srgbClr val="969696"/>
    <a:srgbClr val="B2B2B2"/>
    <a:srgbClr val="F7AE9D"/>
    <a:srgbClr val="FA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51209-3EFC-4710-868E-D9CF46DD099B}" v="5" dt="2023-10-02T09:11:21.298"/>
    <p1510:client id="{8D58B24D-7FE6-C646-90EC-A7AAD3D03ECC}" v="4" dt="2023-10-02T10:55:52.5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46" autoAdjust="0"/>
    <p:restoredTop sz="94949" autoAdjust="0"/>
  </p:normalViewPr>
  <p:slideViewPr>
    <p:cSldViewPr snapToGrid="0">
      <p:cViewPr varScale="1">
        <p:scale>
          <a:sx n="106" d="100"/>
          <a:sy n="106" d="100"/>
        </p:scale>
        <p:origin x="192" y="688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14.xml"/><Relationship Id="rId34" Type="http://schemas.openxmlformats.org/officeDocument/2006/relationships/font" Target="fonts/font11.fntdata"/><Relationship Id="rId42" Type="http://schemas.microsoft.com/office/2015/10/relationships/revisionInfo" Target="revisionInfo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8.fntdata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12/10/2023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12/10/2023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953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58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58.sv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7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6.svg"/><Relationship Id="rId7" Type="http://schemas.openxmlformats.org/officeDocument/2006/relationships/image" Target="../media/image78.sv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7.png"/><Relationship Id="rId5" Type="http://schemas.openxmlformats.org/officeDocument/2006/relationships/image" Target="../media/image77.svg"/><Relationship Id="rId4" Type="http://schemas.openxmlformats.org/officeDocument/2006/relationships/image" Target="../media/image65.png"/><Relationship Id="rId9" Type="http://schemas.openxmlformats.org/officeDocument/2006/relationships/image" Target="../media/image58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4" Type="http://schemas.openxmlformats.org/officeDocument/2006/relationships/image" Target="../media/image97.png"/><Relationship Id="rId9" Type="http://schemas.openxmlformats.org/officeDocument/2006/relationships/image" Target="../media/image7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7" Type="http://schemas.openxmlformats.org/officeDocument/2006/relationships/image" Target="../media/image7.sv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Layouts/_rels/slideLayout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8.svg"/><Relationship Id="rId7" Type="http://schemas.openxmlformats.org/officeDocument/2006/relationships/image" Target="../media/image112.sv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1.png"/><Relationship Id="rId5" Type="http://schemas.openxmlformats.org/officeDocument/2006/relationships/image" Target="../media/image110.svg"/><Relationship Id="rId4" Type="http://schemas.openxmlformats.org/officeDocument/2006/relationships/image" Target="../media/image109.png"/><Relationship Id="rId9" Type="http://schemas.openxmlformats.org/officeDocument/2006/relationships/image" Target="../media/image7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521188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32172043"/>
      </p:ext>
    </p:extLst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3756124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9406634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4095704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42865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79322866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7543700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36210410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1044175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5733375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6991688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55900722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30167362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27036538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073867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80544566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66566539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1053318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52694011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32848402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9641920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1381052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0380945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309722369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95777602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787045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205059787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686975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96880034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591327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2529296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017542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2198660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272722577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3151346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74569427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13736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78523828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8547899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220151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156598378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64129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70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896347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6DA695A-B4EF-48F4-A0D9-4E3BC763675E}" type="datetime1">
              <a:rPr lang="nl-BE" smtClean="0"/>
              <a:t>12/10/2023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824718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AD63B90-05A8-4014-BD3D-1EC891A529A1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53733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925CFC-77FF-43AA-9515-9B508B3C3F03}" type="datetime1">
              <a:rPr lang="nl-BE" smtClean="0"/>
              <a:t>12/10/2023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10239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3678629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BD4A712-2975-4F3F-A960-7C8A4F7E8623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26181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31C36C1-F4A4-4BAA-8CC3-04DAD3442F81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88771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F88AFF4-0ED4-4875-B0C4-CA007CEAC858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95744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B39147E-0CD8-49E2-8FF0-0E6579FBCA6F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535234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0D136262-989C-4C17-9988-A70C35B09F1C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21404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61AEDFD-2F02-402C-B7F2-DE4BC5EDC583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32577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3C2E690-E3B7-4439-BC6F-E39A4EC867B4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19902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0DA90381-66B7-4976-AD2C-063F40011140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29750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D3D77977-E126-42F3-952D-2116EC47774C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9055768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4EFA015F-4536-46ED-B2A4-C8BF78C1F941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4196327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034669263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766B763E-6A65-4EAA-A16A-C9326E90DE42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73303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D72E71B0-30A1-4856-A6BB-0C7FFAB38A51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56472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18BEE1E6-60F5-4858-8828-E34EA1F684F1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874528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51E782C5-1ACB-4C6D-93D8-E76041085D8E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247399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5EBF1D35-672B-4E04-90C2-45703D8B890F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05828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01B867FA-2F83-4E27-B6F8-1F6F54F5D511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456618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34C0862B-C3EB-48D7-8BF7-B2892A405E00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664351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F61F53DA-8E57-4053-9C56-95E92AB1192E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239034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0460E86C-BACC-49E5-92A7-A43B1711D57E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32754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EA8A4B4-A430-49C8-B378-2502294DDDAB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810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51455934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6DA520C9-AB0B-408B-94CD-08C539B42C52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7724336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8F4ED04C-EE52-40BA-9886-62C5D4B4A875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84065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3ADE1C8B-2F39-4C7C-9EFF-AFA268680613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5731684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288DB306-6FCB-4965-8D0F-9A7B9BEA9085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139168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C13284D6-52A0-470D-AB79-365D3C61C6D0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7522930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996ED2FD-C527-4D77-AC31-B88D6866F2A6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24002756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6FDEF914-07D5-460E-8890-18A88BCA8170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37668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A07DF8DE-7E30-4126-8FBE-0D5C26FC862C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88445257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FE9E6E4F-1B9D-4FE4-817C-196E3E915A9D}" type="datetime1">
              <a:rPr lang="nl-BE" smtClean="0"/>
              <a:t>12/10/2023</a:t>
            </a:fld>
            <a:endParaRPr lang="nl-BE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84479246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8815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223125792"/>
      </p:ext>
    </p:extLst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48054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19208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34050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611050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890655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4971615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3130571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4486513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83847086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95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6008700"/>
      </p:ext>
    </p:extLst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54072510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014097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62470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034871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63125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06753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4224602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711513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180255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35399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12/10/2023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6807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87" r:id="rId45"/>
    <p:sldLayoutId id="2147483788" r:id="rId46"/>
    <p:sldLayoutId id="2147483683" r:id="rId47"/>
    <p:sldLayoutId id="2147483682" r:id="rId48"/>
    <p:sldLayoutId id="2147483703" r:id="rId49"/>
    <p:sldLayoutId id="2147483649" r:id="rId50"/>
    <p:sldLayoutId id="2147483713" r:id="rId51"/>
    <p:sldLayoutId id="2147483701" r:id="rId52"/>
    <p:sldLayoutId id="2147483702" r:id="rId53"/>
    <p:sldLayoutId id="2147483706" r:id="rId54"/>
    <p:sldLayoutId id="2147483699" r:id="rId55"/>
    <p:sldLayoutId id="2147483707" r:id="rId56"/>
    <p:sldLayoutId id="2147483695" r:id="rId57"/>
    <p:sldLayoutId id="2147483700" r:id="rId58"/>
    <p:sldLayoutId id="2147483692" r:id="rId59"/>
    <p:sldLayoutId id="2147483684" r:id="rId60"/>
    <p:sldLayoutId id="2147483697" r:id="rId61"/>
    <p:sldLayoutId id="2147483696" r:id="rId62"/>
    <p:sldLayoutId id="2147483690" r:id="rId63"/>
    <p:sldLayoutId id="2147483691" r:id="rId64"/>
    <p:sldLayoutId id="2147483708" r:id="rId65"/>
    <p:sldLayoutId id="2147483677" r:id="rId66"/>
    <p:sldLayoutId id="2147483660" r:id="rId67"/>
    <p:sldLayoutId id="2147483675" r:id="rId68"/>
    <p:sldLayoutId id="2147483711" r:id="rId69"/>
    <p:sldLayoutId id="2147483712" r:id="rId70"/>
    <p:sldLayoutId id="2147483714" r:id="rId71"/>
    <p:sldLayoutId id="2147483674" r:id="rId72"/>
    <p:sldLayoutId id="2147483705" r:id="rId73"/>
    <p:sldLayoutId id="2147483685" r:id="rId74"/>
    <p:sldLayoutId id="2147483686" r:id="rId75"/>
    <p:sldLayoutId id="2147483676" r:id="rId76"/>
    <p:sldLayoutId id="2147483709" r:id="rId77"/>
    <p:sldLayoutId id="2147483655" r:id="rId78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90198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12 oktober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386088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ouwdomein.be/project1" TargetMode="Externa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att_link_sizes.asp" TargetMode="External"/><Relationship Id="rId2" Type="http://schemas.openxmlformats.org/officeDocument/2006/relationships/hyperlink" Target="https://www.favicon.cc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Websites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BE" b="1" dirty="0"/>
              <a:t>Project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608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19C42E2-12B4-402D-8282-1DF4DC67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Uploaden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1936BA-762A-425A-9116-6FF2AF3506F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37D98BB-8C07-4132-8D27-A06D0CD1F11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9BDF16C-9CD9-4013-A741-D123F1E3A7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nl-BE" sz="2400" dirty="0">
                <a:ea typeface="Verdana" panose="020B0604030504040204" pitchFamily="34" charset="0"/>
                <a:cs typeface="Verdana" panose="020B0604030504040204" pitchFamily="34" charset="0"/>
              </a:rPr>
              <a:t>Zet je website online onder de </a:t>
            </a:r>
            <a:r>
              <a:rPr lang="nl-BE" sz="2400" b="1" dirty="0">
                <a:solidFill>
                  <a:srgbClr val="EC4B2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correcte URL</a:t>
            </a:r>
          </a:p>
          <a:p>
            <a:pPr lvl="2">
              <a:lnSpc>
                <a:spcPct val="100000"/>
              </a:lnSpc>
              <a:buFont typeface="Nunito Light" pitchFamily="2" charset="0"/>
              <a:buChar char="×"/>
            </a:pPr>
            <a:r>
              <a:rPr lang="nl-BE" sz="2400" dirty="0"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https://jouwdomein.be/project1</a:t>
            </a:r>
            <a:endParaRPr lang="nl-BE" sz="2400" b="1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nl-BE" sz="2400" dirty="0">
                <a:ea typeface="Verdana" panose="020B0604030504040204" pitchFamily="34" charset="0"/>
                <a:cs typeface="Verdana" panose="020B0604030504040204" pitchFamily="34" charset="0"/>
              </a:rPr>
              <a:t>Upload </a:t>
            </a:r>
            <a:r>
              <a:rPr lang="nl-BE" sz="2400" b="1" dirty="0">
                <a:solidFill>
                  <a:srgbClr val="EC4B2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al</a:t>
            </a:r>
            <a:r>
              <a:rPr lang="nl-BE" sz="2400" b="1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BE" sz="2400" b="1" dirty="0">
                <a:solidFill>
                  <a:srgbClr val="EC4B2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je</a:t>
            </a:r>
            <a:r>
              <a:rPr lang="nl-BE" sz="2400" b="1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BE" sz="2400" b="1" dirty="0">
                <a:solidFill>
                  <a:srgbClr val="EC4B2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websitebestanden</a:t>
            </a:r>
            <a:r>
              <a:rPr lang="nl-BE" sz="2400" b="1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BE" sz="2400" dirty="0">
                <a:ea typeface="Verdana" panose="020B0604030504040204" pitchFamily="34" charset="0"/>
                <a:cs typeface="Verdana" panose="020B0604030504040204" pitchFamily="34" charset="0"/>
              </a:rPr>
              <a:t>via </a:t>
            </a:r>
            <a:r>
              <a:rPr lang="nl-BE" sz="2400" b="1" dirty="0">
                <a:solidFill>
                  <a:srgbClr val="EC4B2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Canvas</a:t>
            </a:r>
            <a:r>
              <a:rPr lang="nl-BE" sz="2400" dirty="0">
                <a:ea typeface="Verdana" panose="020B0604030504040204" pitchFamily="34" charset="0"/>
                <a:cs typeface="Verdana" panose="020B0604030504040204" pitchFamily="34" charset="0"/>
              </a:rPr>
              <a:t> als één </a:t>
            </a:r>
            <a:r>
              <a:rPr lang="nl-BE" sz="2400" b="1" dirty="0">
                <a:solidFill>
                  <a:srgbClr val="EC4B2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ZIP-bestand</a:t>
            </a:r>
            <a:r>
              <a:rPr lang="nl-BE" sz="2400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lvl="2">
              <a:lnSpc>
                <a:spcPct val="100000"/>
              </a:lnSpc>
              <a:buFont typeface="Nunito Light" pitchFamily="2" charset="0"/>
              <a:buChar char="×"/>
            </a:pPr>
            <a:r>
              <a:rPr lang="nl-BE" sz="2400" dirty="0">
                <a:ea typeface="Verdana" panose="020B0604030504040204" pitchFamily="34" charset="0"/>
                <a:cs typeface="Verdana" panose="020B0604030504040204" pitchFamily="34" charset="0"/>
              </a:rPr>
              <a:t>Geef als commentaar</a:t>
            </a:r>
          </a:p>
          <a:p>
            <a:pPr lvl="3">
              <a:lnSpc>
                <a:spcPct val="100000"/>
              </a:lnSpc>
              <a:buFont typeface="Nunito Light" pitchFamily="2" charset="0"/>
              <a:buChar char="×"/>
            </a:pPr>
            <a:r>
              <a:rPr lang="nl-BE" sz="1700" dirty="0"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nl-BE" sz="1700" b="1" dirty="0">
                <a:solidFill>
                  <a:srgbClr val="EC4B2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URL</a:t>
            </a:r>
            <a:r>
              <a:rPr lang="nl-BE" sz="1700" dirty="0">
                <a:ea typeface="Verdana" panose="020B0604030504040204" pitchFamily="34" charset="0"/>
                <a:cs typeface="Verdana" panose="020B0604030504040204" pitchFamily="34" charset="0"/>
              </a:rPr>
              <a:t> naar je </a:t>
            </a:r>
            <a:r>
              <a:rPr lang="nl-BE" sz="1700" b="1" dirty="0">
                <a:solidFill>
                  <a:srgbClr val="EC4B2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website</a:t>
            </a:r>
            <a:r>
              <a:rPr lang="nl-BE" sz="1700" dirty="0">
                <a:ea typeface="Verdana" panose="020B0604030504040204" pitchFamily="34" charset="0"/>
                <a:cs typeface="Verdana" panose="020B0604030504040204" pitchFamily="34" charset="0"/>
              </a:rPr>
              <a:t> (domeinnaam)</a:t>
            </a:r>
          </a:p>
          <a:p>
            <a:pPr lvl="3">
              <a:lnSpc>
                <a:spcPct val="100000"/>
              </a:lnSpc>
              <a:buFont typeface="Nunito Light" pitchFamily="2" charset="0"/>
              <a:buChar char="×"/>
            </a:pPr>
            <a:r>
              <a:rPr lang="nl-BE" sz="1700" dirty="0"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nl-BE" sz="1700" b="1" dirty="0">
                <a:solidFill>
                  <a:srgbClr val="EC4B2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URL</a:t>
            </a:r>
            <a:r>
              <a:rPr lang="nl-BE" sz="1700" dirty="0">
                <a:ea typeface="Verdana" panose="020B0604030504040204" pitchFamily="34" charset="0"/>
                <a:cs typeface="Verdana" panose="020B0604030504040204" pitchFamily="34" charset="0"/>
              </a:rPr>
              <a:t> van je </a:t>
            </a:r>
            <a:r>
              <a:rPr lang="nl-BE" sz="1700" b="1" dirty="0">
                <a:solidFill>
                  <a:srgbClr val="EC4B2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GitHub repo</a:t>
            </a:r>
          </a:p>
          <a:p>
            <a:pPr lvl="1">
              <a:lnSpc>
                <a:spcPct val="100000"/>
              </a:lnSpc>
            </a:pPr>
            <a:r>
              <a:rPr lang="nl-BE" sz="2400" b="1" dirty="0">
                <a:solidFill>
                  <a:srgbClr val="EC4B2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Deadline</a:t>
            </a:r>
            <a:r>
              <a:rPr lang="nl-BE" sz="2400" dirty="0">
                <a:ea typeface="Verdana" panose="020B0604030504040204" pitchFamily="34" charset="0"/>
                <a:cs typeface="Verdana" panose="020B0604030504040204" pitchFamily="34" charset="0"/>
              </a:rPr>
              <a:t> is te vinden op Canvas (Project 1)</a:t>
            </a:r>
          </a:p>
          <a:p>
            <a:pPr lvl="1">
              <a:lnSpc>
                <a:spcPct val="100000"/>
              </a:lnSpc>
            </a:pPr>
            <a:r>
              <a:rPr lang="nl-BE" sz="2400" dirty="0">
                <a:ea typeface="Verdana" panose="020B0604030504040204" pitchFamily="34" charset="0"/>
                <a:cs typeface="Verdana" panose="020B0604030504040204" pitchFamily="34" charset="0"/>
              </a:rPr>
              <a:t>Let er op dat je </a:t>
            </a:r>
            <a:r>
              <a:rPr lang="nl-BE" sz="2400" b="1" dirty="0">
                <a:solidFill>
                  <a:srgbClr val="EC4B2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afbeeldingen</a:t>
            </a:r>
            <a:r>
              <a:rPr lang="nl-BE" sz="2400" b="1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BE" sz="2400" b="1" dirty="0">
                <a:solidFill>
                  <a:srgbClr val="EC4B2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niet</a:t>
            </a:r>
            <a:r>
              <a:rPr lang="nl-BE" sz="2400" b="1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BE" sz="2400" b="1" dirty="0">
                <a:solidFill>
                  <a:srgbClr val="EC4B2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te</a:t>
            </a:r>
            <a:r>
              <a:rPr lang="nl-BE" sz="2400" b="1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BE" sz="2400" b="1" dirty="0">
                <a:solidFill>
                  <a:srgbClr val="EC4B2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groot</a:t>
            </a:r>
            <a:r>
              <a:rPr lang="nl-BE" sz="2400" b="1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BE" sz="2400" dirty="0">
                <a:ea typeface="Verdana" panose="020B0604030504040204" pitchFamily="34" charset="0"/>
                <a:cs typeface="Verdana" panose="020B0604030504040204" pitchFamily="34" charset="0"/>
              </a:rPr>
              <a:t>zijn</a:t>
            </a:r>
          </a:p>
        </p:txBody>
      </p:sp>
    </p:spTree>
    <p:extLst>
      <p:ext uri="{BB962C8B-B14F-4D97-AF65-F5344CB8AC3E}">
        <p14:creationId xmlns:p14="http://schemas.microsoft.com/office/powerpoint/2010/main" val="310343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F4DF51B-23BE-4ED8-9A2A-3ABD7DE9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Puntenverdeling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C77ECF2-B823-4177-88C4-AEF6A547116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4ADE541-1975-4AF7-B0A6-27B0605E84E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CE05801-16E3-4AFC-AD26-8C5F3FF5DFE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marL="0" indent="0">
              <a:buNone/>
            </a:pPr>
            <a:endParaRPr lang="nl-BE" b="1" dirty="0"/>
          </a:p>
          <a:p>
            <a:pPr marL="0" indent="0">
              <a:buNone/>
            </a:pPr>
            <a:r>
              <a:rPr lang="nl-BE" b="1" dirty="0"/>
              <a:t>Permanente evaluatie				25%</a:t>
            </a:r>
          </a:p>
          <a:p>
            <a:pPr lvl="1"/>
            <a:r>
              <a:rPr lang="nl-BE" dirty="0"/>
              <a:t>Analyse						/10</a:t>
            </a:r>
          </a:p>
          <a:p>
            <a:pPr lvl="1"/>
            <a:r>
              <a:rPr lang="nl-BE" dirty="0"/>
              <a:t>Project 1						/45</a:t>
            </a:r>
          </a:p>
          <a:p>
            <a:pPr lvl="1"/>
            <a:r>
              <a:rPr lang="nl-BE" dirty="0"/>
              <a:t>Project 2						/45</a:t>
            </a:r>
          </a:p>
          <a:p>
            <a:pPr marL="0" indent="0">
              <a:buNone/>
            </a:pPr>
            <a:endParaRPr lang="nl-BE" b="1" dirty="0"/>
          </a:p>
          <a:p>
            <a:pPr marL="0" indent="0">
              <a:buNone/>
            </a:pPr>
            <a:r>
              <a:rPr lang="nl-BE" b="1" dirty="0"/>
              <a:t>Examen						75%</a:t>
            </a:r>
            <a:endParaRPr lang="nl-BE" b="1" dirty="0">
              <a:ea typeface="Verdana"/>
            </a:endParaRPr>
          </a:p>
          <a:p>
            <a:pPr lvl="1"/>
            <a:r>
              <a:rPr lang="nl-BE" dirty="0"/>
              <a:t>Praktijk						/100</a:t>
            </a:r>
            <a:endParaRPr lang="nl-BE" dirty="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7692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F7F052D-20C2-4EB7-B567-F1DBFE14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Tips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B833211-9FEC-43EA-96A2-2E0279A4820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46E718-8D3A-4A8D-B29D-BDD26C5F5D2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4170346-AF42-42F2-B10E-0F55B3ACF6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400" b="0" i="0" dirty="0">
                <a:effectLst/>
              </a:rPr>
              <a:t>Bestandsnamen van files volledig in </a:t>
            </a:r>
            <a:r>
              <a:rPr lang="nl-BE" sz="2400" b="1" i="0" dirty="0">
                <a:solidFill>
                  <a:srgbClr val="EC4B2F"/>
                </a:solidFill>
                <a:effectLst/>
              </a:rPr>
              <a:t>kleine letters</a:t>
            </a:r>
            <a:r>
              <a:rPr lang="nl-BE" sz="2400" b="1" i="0" dirty="0">
                <a:effectLst/>
              </a:rPr>
              <a:t>, </a:t>
            </a:r>
            <a:r>
              <a:rPr lang="nl-BE" sz="2400" b="1" i="0" dirty="0">
                <a:solidFill>
                  <a:srgbClr val="EC4B2F"/>
                </a:solidFill>
                <a:effectLst/>
              </a:rPr>
              <a:t>geen</a:t>
            </a:r>
            <a:r>
              <a:rPr lang="nl-BE" sz="2400" b="1" i="0" dirty="0">
                <a:effectLst/>
              </a:rPr>
              <a:t> </a:t>
            </a:r>
            <a:r>
              <a:rPr lang="nl-BE" sz="2400" b="1" i="0" dirty="0">
                <a:solidFill>
                  <a:srgbClr val="EC4B2F"/>
                </a:solidFill>
                <a:effectLst/>
              </a:rPr>
              <a:t>spaties</a:t>
            </a:r>
            <a:r>
              <a:rPr lang="nl-BE" sz="2400" b="1" i="0" dirty="0">
                <a:effectLst/>
              </a:rPr>
              <a:t>, </a:t>
            </a:r>
            <a:r>
              <a:rPr lang="nl-BE" sz="2400" b="1" i="0" dirty="0">
                <a:solidFill>
                  <a:srgbClr val="EC4B2F"/>
                </a:solidFill>
                <a:effectLst/>
              </a:rPr>
              <a:t>geen</a:t>
            </a:r>
            <a:r>
              <a:rPr lang="nl-BE" sz="2400" b="1" i="0" dirty="0">
                <a:effectLst/>
              </a:rPr>
              <a:t> </a:t>
            </a:r>
            <a:r>
              <a:rPr lang="nl-BE" sz="2400" b="1" i="0" dirty="0">
                <a:solidFill>
                  <a:srgbClr val="EC4B2F"/>
                </a:solidFill>
                <a:effectLst/>
              </a:rPr>
              <a:t>speciale</a:t>
            </a:r>
            <a:r>
              <a:rPr lang="nl-BE" sz="2400" b="1" i="0" dirty="0">
                <a:effectLst/>
              </a:rPr>
              <a:t> </a:t>
            </a:r>
            <a:r>
              <a:rPr lang="nl-BE" sz="2400" b="1" i="0" dirty="0">
                <a:solidFill>
                  <a:srgbClr val="EC4B2F"/>
                </a:solidFill>
                <a:effectLst/>
              </a:rPr>
              <a:t>tekens</a:t>
            </a:r>
            <a:r>
              <a:rPr lang="nl-BE" sz="2400" b="0" i="0" dirty="0">
                <a:effectLst/>
              </a:rPr>
              <a:t> (uitzondering _)</a:t>
            </a:r>
          </a:p>
          <a:p>
            <a:pPr lvl="1"/>
            <a:r>
              <a:rPr lang="nl-BE" sz="2400" dirty="0"/>
              <a:t>Voorzie je website van (basis) </a:t>
            </a:r>
            <a:r>
              <a:rPr lang="nl-BE" sz="2400" b="1" dirty="0">
                <a:solidFill>
                  <a:srgbClr val="F04C25"/>
                </a:solidFill>
              </a:rPr>
              <a:t>meta-tags</a:t>
            </a:r>
            <a:endParaRPr lang="nl-BE" sz="2400" b="1" i="0" dirty="0">
              <a:solidFill>
                <a:srgbClr val="F04C25"/>
              </a:solidFill>
              <a:effectLst/>
            </a:endParaRPr>
          </a:p>
          <a:p>
            <a:pPr lvl="1"/>
            <a:r>
              <a:rPr lang="nl-BE" sz="2400" b="0" i="0" dirty="0">
                <a:effectLst/>
              </a:rPr>
              <a:t>De startpagina van je website heeft altijd de benaming </a:t>
            </a:r>
            <a:r>
              <a:rPr lang="nl-BE" sz="2400" b="1" i="0" dirty="0">
                <a:solidFill>
                  <a:srgbClr val="EC4B2F"/>
                </a:solidFill>
                <a:effectLst/>
              </a:rPr>
              <a:t>index.html</a:t>
            </a:r>
          </a:p>
          <a:p>
            <a:pPr lvl="1"/>
            <a:r>
              <a:rPr lang="nl-BE" sz="2400" b="0" i="0" dirty="0">
                <a:effectLst/>
              </a:rPr>
              <a:t>Tags volledig in </a:t>
            </a:r>
            <a:r>
              <a:rPr lang="nl-BE" sz="2400" b="1" i="0" dirty="0">
                <a:solidFill>
                  <a:srgbClr val="EC4B2F"/>
                </a:solidFill>
                <a:effectLst/>
              </a:rPr>
              <a:t>kleine</a:t>
            </a:r>
            <a:r>
              <a:rPr lang="nl-BE" sz="2400" b="1" i="0" dirty="0">
                <a:effectLst/>
              </a:rPr>
              <a:t> </a:t>
            </a:r>
            <a:r>
              <a:rPr lang="nl-BE" sz="2400" b="1" i="0" dirty="0">
                <a:solidFill>
                  <a:srgbClr val="EC4B2F"/>
                </a:solidFill>
                <a:effectLst/>
              </a:rPr>
              <a:t>letters</a:t>
            </a:r>
          </a:p>
          <a:p>
            <a:pPr lvl="1"/>
            <a:r>
              <a:rPr lang="nl-BE" sz="2400" b="0" i="0" dirty="0">
                <a:effectLst/>
              </a:rPr>
              <a:t>Let op het </a:t>
            </a:r>
            <a:r>
              <a:rPr lang="nl-BE" sz="2400" b="1" i="0" dirty="0">
                <a:solidFill>
                  <a:srgbClr val="EC4B2F"/>
                </a:solidFill>
                <a:effectLst/>
              </a:rPr>
              <a:t>correct</a:t>
            </a:r>
            <a:r>
              <a:rPr lang="nl-BE" sz="2400" b="1" i="0" dirty="0">
                <a:effectLst/>
              </a:rPr>
              <a:t> </a:t>
            </a:r>
            <a:r>
              <a:rPr lang="nl-BE" sz="2400" b="1" i="0" dirty="0">
                <a:solidFill>
                  <a:srgbClr val="EC4B2F"/>
                </a:solidFill>
                <a:effectLst/>
              </a:rPr>
              <a:t>afsluiten</a:t>
            </a:r>
            <a:r>
              <a:rPr lang="nl-BE" sz="2400" b="1" i="0" dirty="0">
                <a:effectLst/>
              </a:rPr>
              <a:t> </a:t>
            </a:r>
            <a:r>
              <a:rPr lang="nl-BE" sz="2400" b="0" i="0" dirty="0">
                <a:effectLst/>
              </a:rPr>
              <a:t>van de sluittags </a:t>
            </a:r>
            <a:br>
              <a:rPr lang="nl-BE" sz="2400" b="0" i="0" dirty="0">
                <a:effectLst/>
              </a:rPr>
            </a:br>
            <a:r>
              <a:rPr lang="nl-BE" sz="2400" b="0" i="1" dirty="0">
                <a:effectLst/>
              </a:rPr>
              <a:t>voorbeeld: </a:t>
            </a:r>
            <a:r>
              <a:rPr lang="nl-BE" sz="2400" b="1" i="1" dirty="0">
                <a:solidFill>
                  <a:srgbClr val="00A0AE"/>
                </a:solidFill>
                <a:effectLst/>
              </a:rPr>
              <a:t>&lt;p&gt;Tekst&lt;/p&gt;</a:t>
            </a:r>
            <a:endParaRPr lang="nl-BE" sz="2400" b="0" i="1" dirty="0">
              <a:effectLst/>
            </a:endParaRPr>
          </a:p>
          <a:p>
            <a:pPr lvl="1"/>
            <a:r>
              <a:rPr lang="nl-BE" sz="2400" b="1" i="0" dirty="0">
                <a:solidFill>
                  <a:srgbClr val="EC4B2F"/>
                </a:solidFill>
                <a:effectLst/>
              </a:rPr>
              <a:t>Valideer</a:t>
            </a:r>
            <a:r>
              <a:rPr lang="nl-BE" sz="2400" b="0" i="0" dirty="0">
                <a:effectLst/>
              </a:rPr>
              <a:t> je files alvorens je opdrachten in te dienen =&gt; </a:t>
            </a:r>
            <a:r>
              <a:rPr lang="nl-BE" sz="2400" b="0" i="0" dirty="0">
                <a:effectLst/>
                <a:hlinkClick r:id="rId2"/>
              </a:rPr>
              <a:t>W3C validator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342391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96F40F9-7DD5-43A6-BD8F-001674E3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 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3A5A59-BB18-4F55-9960-E1B722AAE5B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E0FCC30-02C3-4F64-A196-79CB27C1F26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A87B3A3-0A66-4F7F-86FE-ED476D24CEE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Kort door de </a:t>
            </a:r>
            <a:r>
              <a:rPr lang="nl-BE" b="1" dirty="0">
                <a:solidFill>
                  <a:srgbClr val="EC4B2F"/>
                </a:solidFill>
              </a:rPr>
              <a:t>bocht</a:t>
            </a:r>
            <a:r>
              <a:rPr lang="nl-BE" dirty="0"/>
              <a:t>..</a:t>
            </a:r>
          </a:p>
          <a:p>
            <a:pPr marL="0" indent="0">
              <a:buNone/>
            </a:pPr>
            <a:endParaRPr lang="nl-BE" dirty="0"/>
          </a:p>
          <a:p>
            <a:pPr lvl="1"/>
            <a:r>
              <a:rPr lang="nl-BE" dirty="0"/>
              <a:t>Update van Project 1</a:t>
            </a:r>
          </a:p>
          <a:p>
            <a:pPr lvl="1"/>
            <a:r>
              <a:rPr lang="nl-BE" dirty="0"/>
              <a:t>Extra CSS toevoegen</a:t>
            </a:r>
          </a:p>
          <a:p>
            <a:pPr lvl="1"/>
            <a:r>
              <a:rPr lang="nl-BE" dirty="0"/>
              <a:t>Mobile-first (gebruik framework Bootstrap)</a:t>
            </a:r>
          </a:p>
        </p:txBody>
      </p:sp>
    </p:spTree>
    <p:extLst>
      <p:ext uri="{BB962C8B-B14F-4D97-AF65-F5344CB8AC3E}">
        <p14:creationId xmlns:p14="http://schemas.microsoft.com/office/powerpoint/2010/main" val="217346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B4723176-58EE-FEB8-7D6C-0B27678DD6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 dirty="0"/>
              <a:t>Vragen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14</a:t>
            </a:fld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27F13A5-0D3D-43D2-49FE-86BA4D004D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96F40F9-7DD5-43A6-BD8F-001674E3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Opdracht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3A5A59-BB18-4F55-9960-E1B722AAE5B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E0FCC30-02C3-4F64-A196-79CB27C1F26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A87B3A3-0A66-4F7F-86FE-ED476D24CEE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Ontwikkel een website waarmee je jezelf voorstelt aan een </a:t>
            </a:r>
            <a:r>
              <a:rPr lang="nl-BE" b="1" dirty="0">
                <a:solidFill>
                  <a:srgbClr val="EC4B2F"/>
                </a:solidFill>
              </a:rPr>
              <a:t>potentiële werkgever</a:t>
            </a:r>
            <a:r>
              <a:rPr lang="nl-BE" dirty="0"/>
              <a:t>, noem het een portfoliowebsite dat je kan gebruiken als een </a:t>
            </a:r>
            <a:r>
              <a:rPr lang="nl-BE" b="1" dirty="0">
                <a:solidFill>
                  <a:srgbClr val="EC4B2F"/>
                </a:solidFill>
              </a:rPr>
              <a:t>online CV</a:t>
            </a:r>
          </a:p>
          <a:p>
            <a:endParaRPr lang="nl-BE" b="1" dirty="0">
              <a:solidFill>
                <a:srgbClr val="EC4B2F"/>
              </a:solidFill>
            </a:endParaRPr>
          </a:p>
          <a:p>
            <a:r>
              <a:rPr lang="nl-BE" dirty="0"/>
              <a:t>Momenteel heb je basiskennis van HTML en opmaak</a:t>
            </a:r>
          </a:p>
          <a:p>
            <a:pPr lvl="1"/>
            <a:r>
              <a:rPr lang="nl-BE" dirty="0"/>
              <a:t>Start eventueel zonder stijl, enkel met de structuur en content</a:t>
            </a:r>
          </a:p>
          <a:p>
            <a:pPr lvl="1"/>
            <a:r>
              <a:rPr lang="nl-BE" dirty="0"/>
              <a:t>Voeg eventueel al wat stijl toe via header stijlen of via een extern CSS-bestand</a:t>
            </a:r>
          </a:p>
          <a:p>
            <a:endParaRPr lang="nl-BE" dirty="0"/>
          </a:p>
          <a:p>
            <a:r>
              <a:rPr lang="nl-BE" dirty="0"/>
              <a:t>Publiceer je website online.</a:t>
            </a:r>
          </a:p>
          <a:p>
            <a:endParaRPr lang="nl-BE" dirty="0"/>
          </a:p>
          <a:p>
            <a:r>
              <a:rPr lang="nl-BE" dirty="0"/>
              <a:t>Verwerk </a:t>
            </a:r>
            <a:r>
              <a:rPr lang="nl-BE" b="1" dirty="0">
                <a:solidFill>
                  <a:srgbClr val="EC4B2F"/>
                </a:solidFill>
              </a:rPr>
              <a:t>nieuwe leerstof </a:t>
            </a:r>
            <a:r>
              <a:rPr lang="nl-BE" dirty="0"/>
              <a:t>in je portfolio.</a:t>
            </a:r>
          </a:p>
          <a:p>
            <a:endParaRPr lang="nl-BE" dirty="0"/>
          </a:p>
          <a:p>
            <a:pPr marL="0" indent="0" algn="r">
              <a:buNone/>
            </a:pPr>
            <a:r>
              <a:rPr lang="nl-BE" b="1" dirty="0">
                <a:solidFill>
                  <a:srgbClr val="C00000"/>
                </a:solidFill>
              </a:rPr>
              <a:t>LET OP WAT JE ONLINE ZET!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76006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0E1639F-D659-41D5-90E2-7E553EC4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918479A-C705-4BD6-8EEA-2A4392DFE8A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EDF1A21-D223-4115-AAC7-A97A22E2A74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61280CD-52F5-4F89-9079-F1904D1232C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nl-BE" sz="2400" dirty="0"/>
              <a:t>Het portfolio heeft </a:t>
            </a:r>
            <a:r>
              <a:rPr lang="nl-BE" sz="2400" b="1" dirty="0">
                <a:solidFill>
                  <a:srgbClr val="EC4B2F"/>
                </a:solidFill>
              </a:rPr>
              <a:t>zeker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onderstaande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pagina’s</a:t>
            </a:r>
            <a:endParaRPr lang="nl-BE" sz="2400" dirty="0"/>
          </a:p>
          <a:p>
            <a:pPr lvl="1"/>
            <a:r>
              <a:rPr lang="nl-BE" sz="2000" dirty="0"/>
              <a:t>Start (index)</a:t>
            </a:r>
          </a:p>
          <a:p>
            <a:pPr lvl="1"/>
            <a:r>
              <a:rPr lang="nl-BE" sz="2000" dirty="0"/>
              <a:t>Curriculum Vitae</a:t>
            </a:r>
          </a:p>
          <a:p>
            <a:pPr lvl="1"/>
            <a:r>
              <a:rPr lang="nl-BE" sz="2000" dirty="0"/>
              <a:t>Ervaring</a:t>
            </a:r>
          </a:p>
          <a:p>
            <a:pPr lvl="1"/>
            <a:r>
              <a:rPr lang="nl-BE" sz="2000" dirty="0"/>
              <a:t>Hobby’s / Interesses</a:t>
            </a:r>
          </a:p>
          <a:p>
            <a:pPr lvl="1"/>
            <a:r>
              <a:rPr lang="nl-BE" sz="2000" dirty="0"/>
              <a:t>Contact</a:t>
            </a:r>
          </a:p>
          <a:p>
            <a:pPr lvl="1"/>
            <a:endParaRPr lang="nl-BE" sz="2000" dirty="0"/>
          </a:p>
          <a:p>
            <a:r>
              <a:rPr lang="nl-BE" sz="2400" dirty="0"/>
              <a:t>Uiteraard schrijf je al je teksten zelf, </a:t>
            </a:r>
            <a:r>
              <a:rPr lang="nl-BE" sz="2400" b="1" dirty="0">
                <a:solidFill>
                  <a:srgbClr val="EC4B2F"/>
                </a:solidFill>
              </a:rPr>
              <a:t>geen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plagiaat</a:t>
            </a:r>
            <a:r>
              <a:rPr lang="nl-BE" sz="2400" b="1" dirty="0"/>
              <a:t> </a:t>
            </a:r>
            <a:r>
              <a:rPr lang="nl-BE" sz="2400" dirty="0"/>
              <a:t>dus.</a:t>
            </a:r>
          </a:p>
          <a:p>
            <a:endParaRPr lang="nl-BE" sz="2400" dirty="0"/>
          </a:p>
          <a:p>
            <a:r>
              <a:rPr lang="nl-BE" sz="2400" dirty="0"/>
              <a:t>Zorg voor genoeg </a:t>
            </a:r>
            <a:r>
              <a:rPr lang="nl-BE" sz="2400" b="1" dirty="0">
                <a:solidFill>
                  <a:srgbClr val="EC4B2F"/>
                </a:solidFill>
              </a:rPr>
              <a:t>tekst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en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beeldmateriaal</a:t>
            </a:r>
            <a:r>
              <a:rPr lang="nl-BE" sz="2400" b="1" dirty="0"/>
              <a:t> </a:t>
            </a:r>
            <a:r>
              <a:rPr lang="nl-BE" sz="2400" dirty="0"/>
              <a:t>maak je portfolio zo </a:t>
            </a:r>
            <a:r>
              <a:rPr lang="nl-BE" sz="2400" b="1" dirty="0">
                <a:solidFill>
                  <a:srgbClr val="EC4B2F"/>
                </a:solidFill>
              </a:rPr>
              <a:t>levendig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mogelijk</a:t>
            </a:r>
            <a:r>
              <a:rPr lang="nl-BE" sz="2400" b="1" dirty="0"/>
              <a:t> </a:t>
            </a:r>
            <a:r>
              <a:rPr lang="nl-BE" sz="2400" dirty="0"/>
              <a:t>en gebruik alleen auteursrechtvrij materiaal </a:t>
            </a:r>
            <a:r>
              <a:rPr lang="nl-BE" sz="2400" i="1" dirty="0"/>
              <a:t>(voorbeeld: </a:t>
            </a:r>
            <a:r>
              <a:rPr lang="nl-BE" sz="2400" i="1" dirty="0">
                <a:hlinkClick r:id="rId2"/>
              </a:rPr>
              <a:t>unsplash.com</a:t>
            </a:r>
            <a:r>
              <a:rPr lang="nl-BE" sz="2400" i="1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C15FEC-6E22-27E1-4ED0-9BD01C06A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061" y="1352084"/>
            <a:ext cx="2223026" cy="226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864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0FEE42-B781-4D2D-9B1D-FC99E1637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 - start (index)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ED40101-3E39-4DC0-90C8-A0D66B068F5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D83F68E-10E1-4FF1-B32D-05CAB3F40D9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2672B5D-F5AA-446E-8115-7D7848B6911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Op deze pagina stel je jezelf voor en je vermeld </a:t>
            </a:r>
            <a:r>
              <a:rPr lang="nl-BE" b="1" dirty="0">
                <a:solidFill>
                  <a:srgbClr val="EC4B2F"/>
                </a:solidFill>
              </a:rPr>
              <a:t>minstens volgende zaken</a:t>
            </a:r>
          </a:p>
          <a:p>
            <a:pPr marL="0" indent="0">
              <a:buNone/>
            </a:pPr>
            <a:endParaRPr lang="nl-BE" dirty="0"/>
          </a:p>
          <a:p>
            <a:pPr lvl="1"/>
            <a:r>
              <a:rPr lang="nl-BE" b="0" i="0" dirty="0">
                <a:effectLst/>
              </a:rPr>
              <a:t>Wie ben jij?</a:t>
            </a:r>
          </a:p>
          <a:p>
            <a:pPr lvl="2"/>
            <a:r>
              <a:rPr lang="nl-BE" dirty="0"/>
              <a:t>Gebruik minstens 1 foto van jezelf</a:t>
            </a:r>
            <a:endParaRPr lang="nl-BE" b="0" i="0" dirty="0">
              <a:effectLst/>
            </a:endParaRPr>
          </a:p>
          <a:p>
            <a:pPr lvl="1"/>
            <a:r>
              <a:rPr lang="nl-BE" dirty="0"/>
              <a:t>Waar ben jij goed en/of slecht in?</a:t>
            </a:r>
          </a:p>
          <a:p>
            <a:pPr lvl="1"/>
            <a:r>
              <a:rPr lang="nl-BE" dirty="0"/>
              <a:t>Waar liggen je intresses? (of verwijzing naar pagina intresse)</a:t>
            </a:r>
          </a:p>
          <a:p>
            <a:pPr lvl="1"/>
            <a:r>
              <a:rPr lang="nl-BE" dirty="0"/>
              <a:t>Wat zijn je hobby’s? (of verwijzing naar pagina hobby)</a:t>
            </a:r>
          </a:p>
          <a:p>
            <a:pPr lvl="1"/>
            <a:r>
              <a:rPr lang="nl-BE" dirty="0"/>
              <a:t>Welke studies deed je? (of verwijzing naar pagina ervaring)</a:t>
            </a:r>
          </a:p>
          <a:p>
            <a:pPr lvl="1"/>
            <a:r>
              <a:rPr lang="nl-B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65151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0FEE42-B781-4D2D-9B1D-FC99E1637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 - hobby / interesses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ED40101-3E39-4DC0-90C8-A0D66B068F5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D83F68E-10E1-4FF1-B32D-05CAB3F40D9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2672B5D-F5AA-446E-8115-7D7848B6911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Op deze pagina vertel je over je hobby’s en/of interesses.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Deze pagina </a:t>
            </a:r>
            <a:r>
              <a:rPr lang="nl-BE" b="1" dirty="0">
                <a:solidFill>
                  <a:srgbClr val="EC4B2F"/>
                </a:solidFill>
              </a:rPr>
              <a:t>heeft minstens</a:t>
            </a:r>
          </a:p>
          <a:p>
            <a:pPr marL="0" indent="0">
              <a:buNone/>
            </a:pPr>
            <a:endParaRPr lang="nl-BE" dirty="0"/>
          </a:p>
          <a:p>
            <a:pPr lvl="1"/>
            <a:r>
              <a:rPr lang="nl-BE" dirty="0"/>
              <a:t>Twee afbeeldingen</a:t>
            </a:r>
          </a:p>
          <a:p>
            <a:pPr lvl="1"/>
            <a:r>
              <a:rPr lang="nl-BE" dirty="0"/>
              <a:t>Drie headers</a:t>
            </a:r>
          </a:p>
          <a:p>
            <a:pPr lvl="1"/>
            <a:r>
              <a:rPr lang="nl-BE" dirty="0"/>
              <a:t>Vier paragrafen </a:t>
            </a:r>
          </a:p>
          <a:p>
            <a:pPr lvl="1"/>
            <a:r>
              <a:rPr lang="nl-BE" dirty="0"/>
              <a:t>Een lijst of tabel</a:t>
            </a:r>
          </a:p>
          <a:p>
            <a:pPr lvl="1"/>
            <a:r>
              <a:rPr lang="nl-BE" dirty="0"/>
              <a:t>Vijfhonderd woorden</a:t>
            </a:r>
          </a:p>
        </p:txBody>
      </p:sp>
    </p:spTree>
    <p:extLst>
      <p:ext uri="{BB962C8B-B14F-4D97-AF65-F5344CB8AC3E}">
        <p14:creationId xmlns:p14="http://schemas.microsoft.com/office/powerpoint/2010/main" val="3510757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0C52DF6-56FC-4625-A280-ECA458976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 - contact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7F0FEF9-144D-4D6A-B4BE-437CBDBA3D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50B918-AF49-4B9F-B696-ED5F15AC76D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5BEB75D-4C9D-4D38-B1AC-E00898CEBD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dirty="0"/>
              <a:t>Hoe kan een </a:t>
            </a:r>
            <a:r>
              <a:rPr lang="nl-NL" b="1" dirty="0">
                <a:solidFill>
                  <a:srgbClr val="EC4B2F"/>
                </a:solidFill>
              </a:rPr>
              <a:t>werkgever jou bereiken</a:t>
            </a:r>
            <a:endParaRPr lang="nl-NL" dirty="0"/>
          </a:p>
          <a:p>
            <a:pPr lvl="1"/>
            <a:r>
              <a:rPr lang="nl-NL" dirty="0"/>
              <a:t>Mail</a:t>
            </a:r>
          </a:p>
          <a:p>
            <a:pPr lvl="1"/>
            <a:r>
              <a:rPr lang="nl-NL" dirty="0" err="1"/>
              <a:t>Linked-in</a:t>
            </a:r>
            <a:endParaRPr lang="nl-NL" dirty="0"/>
          </a:p>
          <a:p>
            <a:pPr lvl="1"/>
            <a:r>
              <a:rPr lang="nl-NL" dirty="0"/>
              <a:t>Formulier</a:t>
            </a:r>
          </a:p>
          <a:p>
            <a:pPr lvl="1"/>
            <a:r>
              <a:rPr lang="nl-NL" dirty="0"/>
              <a:t>…</a:t>
            </a:r>
          </a:p>
          <a:p>
            <a:pPr marL="0" lvl="1" indent="0">
              <a:lnSpc>
                <a:spcPct val="120000"/>
              </a:lnSpc>
              <a:buNone/>
            </a:pPr>
            <a:endParaRPr lang="nl-NL" dirty="0"/>
          </a:p>
          <a:p>
            <a:pPr>
              <a:lnSpc>
                <a:spcPct val="120000"/>
              </a:lnSpc>
            </a:pPr>
            <a:r>
              <a:rPr lang="nl-NL" dirty="0"/>
              <a:t>Voorzie </a:t>
            </a:r>
            <a:r>
              <a:rPr lang="nl-NL" b="1" dirty="0">
                <a:solidFill>
                  <a:srgbClr val="EC4B2F"/>
                </a:solidFill>
              </a:rPr>
              <a:t>een formulier </a:t>
            </a:r>
            <a:r>
              <a:rPr lang="nl-NL" dirty="0"/>
              <a:t>met onderstaande velden, ook al kan je dit nog niet laten werken. </a:t>
            </a:r>
          </a:p>
          <a:p>
            <a:pPr>
              <a:lnSpc>
                <a:spcPct val="120000"/>
              </a:lnSpc>
            </a:pPr>
            <a:r>
              <a:rPr lang="nl-NL" dirty="0"/>
              <a:t>Maak dit formulier zo volledig mogelijk en voorzie de juiste input types. </a:t>
            </a:r>
          </a:p>
          <a:p>
            <a:endParaRPr lang="nl-NL" dirty="0"/>
          </a:p>
          <a:p>
            <a:pPr lvl="1"/>
            <a:r>
              <a:rPr lang="nl-NL" dirty="0"/>
              <a:t>Naam </a:t>
            </a:r>
          </a:p>
          <a:p>
            <a:pPr lvl="1"/>
            <a:r>
              <a:rPr lang="nl-NL" dirty="0"/>
              <a:t>E-mailadres</a:t>
            </a:r>
          </a:p>
          <a:p>
            <a:pPr lvl="1"/>
            <a:r>
              <a:rPr lang="nl-NL" dirty="0"/>
              <a:t>Onderwerp</a:t>
            </a:r>
          </a:p>
          <a:p>
            <a:pPr lvl="1"/>
            <a:r>
              <a:rPr lang="nl-NL" dirty="0"/>
              <a:t>Tekstveld voor de vraag (</a:t>
            </a:r>
            <a:r>
              <a:rPr lang="nl-NL" dirty="0" err="1"/>
              <a:t>textarea</a:t>
            </a:r>
            <a:r>
              <a:rPr lang="nl-NL" dirty="0"/>
              <a:t>)</a:t>
            </a:r>
          </a:p>
          <a:p>
            <a:pPr lvl="1"/>
            <a:endParaRPr lang="nl-NL" dirty="0"/>
          </a:p>
          <a:p>
            <a:r>
              <a:rPr lang="nl-NL" dirty="0"/>
              <a:t>Zet </a:t>
            </a:r>
            <a:r>
              <a:rPr lang="nl-NL" b="1" dirty="0">
                <a:solidFill>
                  <a:srgbClr val="EC4B2F"/>
                </a:solidFill>
              </a:rPr>
              <a:t>gevoelige gegevens</a:t>
            </a:r>
            <a:r>
              <a:rPr lang="nl-NL" b="1" dirty="0"/>
              <a:t> </a:t>
            </a:r>
            <a:r>
              <a:rPr lang="nl-NL" dirty="0"/>
              <a:t>zoals je adres niet zomaar online!</a:t>
            </a:r>
          </a:p>
        </p:txBody>
      </p:sp>
    </p:spTree>
    <p:extLst>
      <p:ext uri="{BB962C8B-B14F-4D97-AF65-F5344CB8AC3E}">
        <p14:creationId xmlns:p14="http://schemas.microsoft.com/office/powerpoint/2010/main" val="686396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BDB75F5-CB85-474B-AB9A-A7BDB4EA4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 - opmaak 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D61752A-38D3-48E1-AE9F-312F4F2A59C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C91C204-7E85-4ED7-AD2D-688FF800C5C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5AC2E02-9C45-42EA-8F9D-AB5B58713D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nl-BE" dirty="0"/>
              <a:t>Voorzie op </a:t>
            </a:r>
            <a:r>
              <a:rPr lang="nl-BE" b="1" dirty="0">
                <a:solidFill>
                  <a:srgbClr val="EC4B2F"/>
                </a:solidFill>
              </a:rPr>
              <a:t>iedere webpagina een navigatiemenu </a:t>
            </a:r>
            <a:r>
              <a:rPr lang="nl-BE" dirty="0"/>
              <a:t>zodat de bezoeker makkelijk elke webpagina kan bezoeken.</a:t>
            </a:r>
          </a:p>
          <a:p>
            <a:pPr lvl="1"/>
            <a:r>
              <a:rPr lang="nl-BE" dirty="0"/>
              <a:t>Voorzie minstens </a:t>
            </a:r>
            <a:r>
              <a:rPr lang="nl-BE" b="1" dirty="0">
                <a:solidFill>
                  <a:srgbClr val="EC4B2F"/>
                </a:solidFill>
              </a:rPr>
              <a:t>één tabel </a:t>
            </a:r>
            <a:r>
              <a:rPr lang="nl-BE" dirty="0"/>
              <a:t>met </a:t>
            </a:r>
            <a:r>
              <a:rPr lang="nl-BE" b="1" dirty="0">
                <a:solidFill>
                  <a:srgbClr val="EC4B2F"/>
                </a:solidFill>
              </a:rPr>
              <a:t>een bijschrijft </a:t>
            </a:r>
            <a:r>
              <a:rPr lang="nl-BE" dirty="0"/>
              <a:t>op je portfolio.</a:t>
            </a:r>
          </a:p>
          <a:p>
            <a:pPr lvl="1"/>
            <a:r>
              <a:rPr lang="nl-BE" dirty="0"/>
              <a:t>Gebruik </a:t>
            </a:r>
            <a:r>
              <a:rPr lang="nl-BE" b="1" dirty="0">
                <a:solidFill>
                  <a:srgbClr val="EC4B2F"/>
                </a:solidFill>
              </a:rPr>
              <a:t>CSS</a:t>
            </a:r>
            <a:r>
              <a:rPr lang="nl-BE" dirty="0"/>
              <a:t> voor de </a:t>
            </a:r>
            <a:r>
              <a:rPr lang="nl-BE" b="1" dirty="0">
                <a:solidFill>
                  <a:srgbClr val="EC4B2F"/>
                </a:solidFill>
              </a:rPr>
              <a:t>opmaak</a:t>
            </a:r>
            <a:r>
              <a:rPr lang="nl-BE" dirty="0"/>
              <a:t> van jouw website. Werk met een </a:t>
            </a:r>
            <a:r>
              <a:rPr lang="nl-BE" b="1" dirty="0">
                <a:solidFill>
                  <a:srgbClr val="EC4B2F"/>
                </a:solidFill>
              </a:rPr>
              <a:t>extern</a:t>
            </a:r>
            <a:r>
              <a:rPr lang="nl-BE" dirty="0"/>
              <a:t> CSS-bestand.</a:t>
            </a:r>
          </a:p>
          <a:p>
            <a:pPr lvl="2"/>
            <a:r>
              <a:rPr lang="nl-BE" dirty="0"/>
              <a:t>Geef zeker volgende (basis) </a:t>
            </a:r>
            <a:r>
              <a:rPr lang="nl-BE" b="1" dirty="0">
                <a:solidFill>
                  <a:srgbClr val="EC4B2F"/>
                </a:solidFill>
              </a:rPr>
              <a:t>elementen</a:t>
            </a:r>
            <a:r>
              <a:rPr lang="nl-BE" dirty="0"/>
              <a:t> een </a:t>
            </a:r>
            <a:r>
              <a:rPr lang="nl-BE" b="1" dirty="0">
                <a:solidFill>
                  <a:srgbClr val="EC4B2F"/>
                </a:solidFill>
              </a:rPr>
              <a:t>opmaak</a:t>
            </a:r>
            <a:r>
              <a:rPr lang="nl-BE" dirty="0"/>
              <a:t>:</a:t>
            </a:r>
          </a:p>
          <a:p>
            <a:pPr lvl="3"/>
            <a:r>
              <a:rPr lang="nl-BE" dirty="0"/>
              <a:t>BODY (font, marge, padding, background color, color....)</a:t>
            </a:r>
          </a:p>
          <a:p>
            <a:pPr lvl="3"/>
            <a:r>
              <a:rPr lang="nl-BE" dirty="0"/>
              <a:t>H1 / H2 / H3 ... (size, marge, padding, color....)</a:t>
            </a:r>
          </a:p>
          <a:p>
            <a:pPr lvl="3"/>
            <a:r>
              <a:rPr lang="nl-BE" dirty="0"/>
              <a:t>A / P / DIV / TABLE / FORM ... </a:t>
            </a:r>
          </a:p>
          <a:p>
            <a:pPr lvl="3"/>
            <a:r>
              <a:rPr lang="nl-BE" dirty="0"/>
              <a:t>...</a:t>
            </a:r>
          </a:p>
          <a:p>
            <a:pPr lvl="2"/>
            <a:r>
              <a:rPr lang="nl-BE" dirty="0"/>
              <a:t>Werk </a:t>
            </a:r>
            <a:r>
              <a:rPr lang="nl-BE" u="sng" dirty="0"/>
              <a:t>minstens</a:t>
            </a:r>
            <a:r>
              <a:rPr lang="nl-BE" dirty="0"/>
              <a:t> ergens met </a:t>
            </a:r>
            <a:r>
              <a:rPr lang="nl-BE" b="1" dirty="0">
                <a:solidFill>
                  <a:srgbClr val="EC4B2F"/>
                </a:solidFill>
              </a:rPr>
              <a:t>1 klasse </a:t>
            </a:r>
            <a:r>
              <a:rPr lang="nl-BE" dirty="0"/>
              <a:t>en </a:t>
            </a:r>
            <a:r>
              <a:rPr lang="nl-BE" b="1" dirty="0">
                <a:solidFill>
                  <a:srgbClr val="EC4B2F"/>
                </a:solidFill>
              </a:rPr>
              <a:t>1 ID </a:t>
            </a:r>
            <a:r>
              <a:rPr lang="nl-BE" dirty="0"/>
              <a:t>in CSS.</a:t>
            </a:r>
          </a:p>
          <a:p>
            <a:pPr lvl="1"/>
            <a:endParaRPr lang="nl-BE" dirty="0"/>
          </a:p>
          <a:p>
            <a:pPr marL="0" lvl="1" indent="0">
              <a:buNone/>
            </a:pPr>
            <a:r>
              <a:rPr lang="nl-BE" dirty="0"/>
              <a:t>TIP: maak dit navigatiemenu op </a:t>
            </a:r>
            <a:r>
              <a:rPr lang="nl-BE" b="1" dirty="0"/>
              <a:t>één pagina </a:t>
            </a:r>
            <a:r>
              <a:rPr lang="nl-BE" dirty="0"/>
              <a:t>en kopieer dit op het einde naar de andere pagina’s!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9117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859A538-6C3F-4005-AD17-5459DB1D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Content - favicon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20B15A1-966D-4662-8537-FD84B3D36C8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7F6210-889E-4AFD-A22A-B39E812AFA8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16E7658-8E23-44BE-8FF7-B6721ACCDC7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nl-BE" sz="2000" dirty="0"/>
              <a:t>Surf naar </a:t>
            </a:r>
            <a:r>
              <a:rPr lang="nl-BE" sz="2000" dirty="0">
                <a:hlinkClick r:id="rId2"/>
              </a:rPr>
              <a:t>https://www.favicon.cc/</a:t>
            </a:r>
            <a:r>
              <a:rPr lang="nl-BE" sz="2000" dirty="0"/>
              <a:t> (of zoek een alternatief) en maak je </a:t>
            </a:r>
            <a:r>
              <a:rPr lang="nl-BE" sz="2000" b="1" dirty="0">
                <a:solidFill>
                  <a:srgbClr val="EC4B2F"/>
                </a:solidFill>
              </a:rPr>
              <a:t>eigen favicon</a:t>
            </a:r>
          </a:p>
          <a:p>
            <a:pPr lvl="1"/>
            <a:r>
              <a:rPr lang="nl-BE" sz="2000" dirty="0"/>
              <a:t>Configureer je favicon</a:t>
            </a:r>
          </a:p>
          <a:p>
            <a:pPr lvl="1"/>
            <a:endParaRPr lang="nl-BE" sz="2400" dirty="0"/>
          </a:p>
          <a:p>
            <a:pPr marL="0" lvl="1" indent="0" algn="ctr">
              <a:buNone/>
            </a:pPr>
            <a:r>
              <a:rPr lang="nl-BE" sz="1600">
                <a:hlinkClick r:id="rId3"/>
              </a:rPr>
              <a:t>https://www.w3schools.com/tags/att_link_sizes.asp</a:t>
            </a:r>
            <a:endParaRPr lang="nl-BE" sz="160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FA9E6FB-3D04-0445-E17F-D752346D602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EF9F22-DF1B-039E-FCC8-9FB959FC3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154" y="1587225"/>
            <a:ext cx="5617726" cy="36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69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6C87771-1F26-4F3C-B84B-EE315F42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Hosting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580A6EA-D3F7-4E2A-BA6D-6598525ABE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4DD918E-E647-4BB3-A553-DC328A0819A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185072A-02B0-4379-ABC7-267828F17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nl-NL" dirty="0"/>
              <a:t>Zet je website online.</a:t>
            </a:r>
            <a:endParaRPr lang="nl-NL" b="1" dirty="0">
              <a:solidFill>
                <a:srgbClr val="F04C25"/>
              </a:solidFill>
            </a:endParaRPr>
          </a:p>
          <a:p>
            <a:endParaRPr lang="nl-NL" dirty="0"/>
          </a:p>
          <a:p>
            <a:pPr lvl="1"/>
            <a:r>
              <a:rPr lang="nl-NL" b="1" dirty="0"/>
              <a:t>Combell</a:t>
            </a:r>
            <a:r>
              <a:rPr lang="nl-NL" dirty="0"/>
              <a:t>: </a:t>
            </a:r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jouwdomein.be</a:t>
            </a:r>
            <a:r>
              <a:rPr lang="nl-NL" dirty="0"/>
              <a:t>/project1</a:t>
            </a:r>
          </a:p>
          <a:p>
            <a:pPr lvl="1"/>
            <a:r>
              <a:rPr lang="nl-NL" b="1" dirty="0"/>
              <a:t>GitHub</a:t>
            </a:r>
            <a:r>
              <a:rPr lang="nl-NL" dirty="0"/>
              <a:t>: </a:t>
            </a:r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github.com</a:t>
            </a:r>
            <a:r>
              <a:rPr lang="nl-NL" dirty="0"/>
              <a:t>/</a:t>
            </a:r>
            <a:r>
              <a:rPr lang="nl-NL" i="1" dirty="0" err="1">
                <a:solidFill>
                  <a:srgbClr val="7030A0"/>
                </a:solidFill>
              </a:rPr>
              <a:t>UserName</a:t>
            </a:r>
            <a:r>
              <a:rPr lang="nl-NL" dirty="0"/>
              <a:t>/</a:t>
            </a:r>
            <a:r>
              <a:rPr lang="nl-NL" i="1" dirty="0" err="1">
                <a:solidFill>
                  <a:srgbClr val="7030A0"/>
                </a:solidFill>
              </a:rPr>
              <a:t>repo</a:t>
            </a:r>
            <a:r>
              <a:rPr lang="nl-NL" i="1" dirty="0">
                <a:solidFill>
                  <a:srgbClr val="7030A0"/>
                </a:solidFill>
              </a:rPr>
              <a:t>-naam</a:t>
            </a:r>
          </a:p>
          <a:p>
            <a:pPr lvl="2">
              <a:buFont typeface="Nunito Light" pitchFamily="2" charset="0"/>
              <a:buChar char="×"/>
            </a:pPr>
            <a:r>
              <a:rPr lang="nl-NL" dirty="0"/>
              <a:t>Zorg dat we enkele </a:t>
            </a:r>
            <a:r>
              <a:rPr lang="nl-NL" b="1" dirty="0">
                <a:solidFill>
                  <a:srgbClr val="EC4B2F"/>
                </a:solidFill>
              </a:rPr>
              <a:t>updates</a:t>
            </a:r>
            <a:r>
              <a:rPr lang="nl-NL" dirty="0"/>
              <a:t> (</a:t>
            </a:r>
            <a:r>
              <a:rPr lang="nl-NL" dirty="0" err="1"/>
              <a:t>commits</a:t>
            </a:r>
            <a:r>
              <a:rPr lang="nl-NL" dirty="0"/>
              <a:t>) kunnen zien</a:t>
            </a:r>
          </a:p>
          <a:p>
            <a:pPr lvl="2">
              <a:buFont typeface="Nunito Light" pitchFamily="2" charset="0"/>
              <a:buChar char="×"/>
            </a:pPr>
            <a:r>
              <a:rPr lang="nl-NL" dirty="0"/>
              <a:t>Geef een </a:t>
            </a:r>
            <a:r>
              <a:rPr lang="nl-NL" b="1" dirty="0">
                <a:solidFill>
                  <a:srgbClr val="EC4B2F"/>
                </a:solidFill>
              </a:rPr>
              <a:t>gepaste melding </a:t>
            </a:r>
            <a:r>
              <a:rPr lang="nl-NL" dirty="0"/>
              <a:t>bij de updates (</a:t>
            </a:r>
            <a:r>
              <a:rPr lang="nl-NL" dirty="0" err="1"/>
              <a:t>commits</a:t>
            </a:r>
            <a:r>
              <a:rPr lang="nl-NL" dirty="0"/>
              <a:t>)</a:t>
            </a:r>
          </a:p>
          <a:p>
            <a:pPr lvl="2">
              <a:buFont typeface="Nunito Light" pitchFamily="2" charset="0"/>
              <a:buChar char="×"/>
            </a:pPr>
            <a:r>
              <a:rPr lang="nl-NL" dirty="0"/>
              <a:t>Zet je </a:t>
            </a:r>
            <a:r>
              <a:rPr lang="nl-NL" b="1" dirty="0" err="1">
                <a:solidFill>
                  <a:srgbClr val="EC4B2F"/>
                </a:solidFill>
              </a:rPr>
              <a:t>repo</a:t>
            </a:r>
            <a:r>
              <a:rPr lang="nl-NL" b="1" dirty="0">
                <a:solidFill>
                  <a:srgbClr val="EC4B2F"/>
                </a:solidFill>
              </a:rPr>
              <a:t> </a:t>
            </a:r>
            <a:r>
              <a:rPr lang="nl-NL" dirty="0"/>
              <a:t>op </a:t>
            </a:r>
            <a:r>
              <a:rPr lang="nl-NL" b="1" dirty="0">
                <a:solidFill>
                  <a:srgbClr val="EC4B2F"/>
                </a:solidFill>
              </a:rPr>
              <a:t>public !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17200885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4DC83BB6-E598-4EC6-8615-C66E7DC5C27A}">
  <ds:schemaRefs>
    <ds:schemaRef ds:uri="3f990481-ab93-40a5-af1d-fa0a4386ebd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D2919278-6500-47F7-96B1-B846D0C46DC1}">
  <ds:schemaRefs>
    <ds:schemaRef ds:uri="3f990481-ab93-40a5-af1d-fa0a4386eb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6827</TotalTime>
  <Words>754</Words>
  <Application>Microsoft Office PowerPoint</Application>
  <PresentationFormat>Breedbeeld</PresentationFormat>
  <Paragraphs>133</Paragraphs>
  <Slides>14</Slides>
  <Notes>1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14</vt:i4>
      </vt:variant>
    </vt:vector>
  </HeadingPairs>
  <TitlesOfParts>
    <vt:vector size="17" baseType="lpstr">
      <vt:lpstr>WIT</vt:lpstr>
      <vt:lpstr>ORANJE</vt:lpstr>
      <vt:lpstr>BLAUW</vt:lpstr>
      <vt:lpstr>Websites</vt:lpstr>
      <vt:lpstr>Opdracht</vt:lpstr>
      <vt:lpstr>Content</vt:lpstr>
      <vt:lpstr>Content - start (index)</vt:lpstr>
      <vt:lpstr>Content - hobby / interesses</vt:lpstr>
      <vt:lpstr>Content - contact</vt:lpstr>
      <vt:lpstr>Content - opmaak </vt:lpstr>
      <vt:lpstr>Content - favicon</vt:lpstr>
      <vt:lpstr>Hosting</vt:lpstr>
      <vt:lpstr>Uploaden</vt:lpstr>
      <vt:lpstr>Puntenverdeling</vt:lpstr>
      <vt:lpstr>Tips</vt:lpstr>
      <vt:lpstr>Project 2</vt:lpstr>
      <vt:lpstr>Vragen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Stijn Willekens</cp:lastModifiedBy>
  <cp:revision>1244</cp:revision>
  <dcterms:created xsi:type="dcterms:W3CDTF">2020-09-28T10:08:39Z</dcterms:created>
  <dcterms:modified xsi:type="dcterms:W3CDTF">2023-10-12T12:59:50Z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2023-03-01T10:05:27Z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ace5f985-47eb-4cee-b04c-2cf2c380c6e1</vt:lpwstr>
  </property>
  <property fmtid="{D5CDD505-2E9C-101B-9397-08002B2CF9AE}" pid="9" name="MSIP_Label_c337be75-dfbb-4261-9834-ac247c7dde13_ContentBits">
    <vt:lpwstr>0</vt:lpwstr>
  </property>
</Properties>
</file>